
<file path=[Content_Types].xml><?xml version="1.0" encoding="utf-8"?>
<Types xmlns="http://schemas.openxmlformats.org/package/2006/content-types">
  <Default Extension="bin" ContentType="image/jpeg"/>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93" r:id="rId2"/>
  </p:sldIdLst>
  <p:sldSz cx="13411200" cy="10058400"/>
  <p:notesSz cx="6858000" cy="9144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4597B"/>
    <a:srgbClr val="41597B"/>
    <a:srgbClr val="959089"/>
    <a:srgbClr val="E7F1FA"/>
    <a:srgbClr val="F6F4F3"/>
    <a:srgbClr val="51493E"/>
    <a:srgbClr val="9D9993"/>
    <a:srgbClr val="FFFFFF"/>
    <a:srgbClr val="FFE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4" autoAdjust="0"/>
    <p:restoredTop sz="94660"/>
  </p:normalViewPr>
  <p:slideViewPr>
    <p:cSldViewPr snapToGrid="0">
      <p:cViewPr varScale="1">
        <p:scale>
          <a:sx n="134" d="100"/>
          <a:sy n="134" d="100"/>
        </p:scale>
        <p:origin x="708"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416B2-E8B4-49EC-845C-97B880C1E584}" type="datetimeFigureOut">
              <a:rPr lang="en-US" smtClean="0"/>
              <a:t>7/22/2024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4F84A-CBAF-4717-ADD9-71298E83BAF7}" type="slidenum">
              <a:rPr lang="en-US" smtClean="0"/>
              <a:t>‹#›</a:t>
            </a:fld>
            <a:endParaRPr lang="en-US" dirty="0"/>
          </a:p>
        </p:txBody>
      </p:sp>
    </p:spTree>
    <p:extLst>
      <p:ext uri="{BB962C8B-B14F-4D97-AF65-F5344CB8AC3E}">
        <p14:creationId xmlns:p14="http://schemas.microsoft.com/office/powerpoint/2010/main" val="3413949957"/>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14F84A-CBAF-4717-ADD9-71298E83BA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36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646133"/>
            <a:ext cx="1139952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676400" y="5282989"/>
            <a:ext cx="100584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327619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246829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7391" y="535517"/>
            <a:ext cx="289179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2021" y="535517"/>
            <a:ext cx="850773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293399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103188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5036" y="2507618"/>
            <a:ext cx="1156716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915036" y="6731215"/>
            <a:ext cx="1156716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276830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20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94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122132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3767" y="535519"/>
            <a:ext cx="115671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3768" y="2465706"/>
            <a:ext cx="5673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923768" y="3674110"/>
            <a:ext cx="5673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9421" y="2465706"/>
            <a:ext cx="5701507"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789421" y="3674110"/>
            <a:ext cx="5701507"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66571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272134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26807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5701507" y="1448226"/>
            <a:ext cx="678942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288679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5701507" y="1448226"/>
            <a:ext cx="678942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E83E790F-73FE-47E4-B966-EC43175183D4}" type="datetimeFigureOut">
              <a:rPr lang="en-US" smtClean="0"/>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786D3D-2693-4CD7-8E73-BE7F23A44EDE}" type="slidenum">
              <a:rPr lang="en-US" smtClean="0"/>
              <a:t>‹#›</a:t>
            </a:fld>
            <a:endParaRPr lang="en-US" dirty="0"/>
          </a:p>
        </p:txBody>
      </p:sp>
    </p:spTree>
    <p:extLst>
      <p:ext uri="{BB962C8B-B14F-4D97-AF65-F5344CB8AC3E}">
        <p14:creationId xmlns:p14="http://schemas.microsoft.com/office/powerpoint/2010/main" val="209800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2020" y="535519"/>
            <a:ext cx="115671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2020" y="2677584"/>
            <a:ext cx="115671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2020" y="9322649"/>
            <a:ext cx="301752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E83E790F-73FE-47E4-B966-EC43175183D4}" type="datetimeFigureOut">
              <a:rPr lang="en-US" smtClean="0"/>
              <a:t>7/22/2024</a:t>
            </a:fld>
            <a:endParaRPr lang="en-US" dirty="0"/>
          </a:p>
        </p:txBody>
      </p:sp>
      <p:sp>
        <p:nvSpPr>
          <p:cNvPr id="5" name="Footer Placeholder 4"/>
          <p:cNvSpPr>
            <a:spLocks noGrp="1"/>
          </p:cNvSpPr>
          <p:nvPr>
            <p:ph type="ftr" sz="quarter" idx="3"/>
          </p:nvPr>
        </p:nvSpPr>
        <p:spPr>
          <a:xfrm>
            <a:off x="4442460" y="9322649"/>
            <a:ext cx="452628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471660" y="9322649"/>
            <a:ext cx="301752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C5786D3D-2693-4CD7-8E73-BE7F23A44EDE}" type="slidenum">
              <a:rPr lang="en-US" smtClean="0"/>
              <a:t>‹#›</a:t>
            </a:fld>
            <a:endParaRPr lang="en-US" dirty="0"/>
          </a:p>
        </p:txBody>
      </p:sp>
    </p:spTree>
    <p:extLst>
      <p:ext uri="{BB962C8B-B14F-4D97-AF65-F5344CB8AC3E}">
        <p14:creationId xmlns:p14="http://schemas.microsoft.com/office/powerpoint/2010/main" val="1197219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104FC7-9EA3-7C93-C3F5-E3AAA3BEC124}"/>
              </a:ext>
            </a:extLst>
          </p:cNvPr>
          <p:cNvSpPr/>
          <p:nvPr/>
        </p:nvSpPr>
        <p:spPr>
          <a:xfrm>
            <a:off x="-1" y="0"/>
            <a:ext cx="13411200" cy="1136532"/>
          </a:xfrm>
          <a:prstGeom prst="rect">
            <a:avLst/>
          </a:prstGeom>
          <a:solidFill>
            <a:srgbClr val="4159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7836F81-EE43-4405-B89E-0801D6D7913A}"/>
              </a:ext>
            </a:extLst>
          </p:cNvPr>
          <p:cNvSpPr txBox="1"/>
          <p:nvPr/>
        </p:nvSpPr>
        <p:spPr>
          <a:xfrm>
            <a:off x="365210" y="1441499"/>
            <a:ext cx="5623842" cy="411010"/>
          </a:xfrm>
          <a:prstGeom prst="rect">
            <a:avLst/>
          </a:prstGeom>
          <a:noFill/>
        </p:spPr>
        <p:txBody>
          <a:bodyPr wrap="square" rtlCol="0">
            <a:spAutoFit/>
          </a:bodyPr>
          <a:lstStyle/>
          <a:p>
            <a:r>
              <a:rPr lang="en-US" sz="2071" b="1" cap="small" dirty="0">
                <a:solidFill>
                  <a:srgbClr val="41597B"/>
                </a:solidFill>
                <a:latin typeface="Poppins Light" panose="00000400000000000000" pitchFamily="2" charset="0"/>
                <a:cs typeface="Poppins Light" panose="00000400000000000000" pitchFamily="2" charset="0"/>
              </a:rPr>
              <a:t>Brian S. Allen, CFA</a:t>
            </a:r>
          </a:p>
        </p:txBody>
      </p:sp>
      <p:sp>
        <p:nvSpPr>
          <p:cNvPr id="10" name="TextBox 9">
            <a:extLst>
              <a:ext uri="{FF2B5EF4-FFF2-40B4-BE49-F238E27FC236}">
                <a16:creationId xmlns:a16="http://schemas.microsoft.com/office/drawing/2014/main" id="{FA4ECC2E-5B02-453B-B7A0-2B72842BC3B6}"/>
              </a:ext>
            </a:extLst>
          </p:cNvPr>
          <p:cNvSpPr txBox="1"/>
          <p:nvPr/>
        </p:nvSpPr>
        <p:spPr>
          <a:xfrm>
            <a:off x="365220" y="1763004"/>
            <a:ext cx="6791372" cy="357918"/>
          </a:xfrm>
          <a:prstGeom prst="rect">
            <a:avLst/>
          </a:prstGeom>
          <a:noFill/>
        </p:spPr>
        <p:txBody>
          <a:bodyPr wrap="square" rtlCol="0">
            <a:spAutoFit/>
          </a:bodyPr>
          <a:lstStyle/>
          <a:p>
            <a:r>
              <a:rPr lang="en-US" sz="1726" dirty="0">
                <a:solidFill>
                  <a:srgbClr val="41597B"/>
                </a:solidFill>
                <a:latin typeface="Poppins Light" panose="00000400000000000000" pitchFamily="2" charset="0"/>
                <a:cs typeface="Poppins Light" panose="00000400000000000000" pitchFamily="2" charset="0"/>
              </a:rPr>
              <a:t>Chief Investment Officer | Portfolio Manager</a:t>
            </a:r>
          </a:p>
        </p:txBody>
      </p:sp>
      <p:sp>
        <p:nvSpPr>
          <p:cNvPr id="11" name="Rectangle 3">
            <a:extLst>
              <a:ext uri="{FF2B5EF4-FFF2-40B4-BE49-F238E27FC236}">
                <a16:creationId xmlns:a16="http://schemas.microsoft.com/office/drawing/2014/main" id="{6CCE53EA-D7D2-4B51-AEAB-FB0F3C0DF345}"/>
              </a:ext>
            </a:extLst>
          </p:cNvPr>
          <p:cNvSpPr>
            <a:spLocks noChangeArrowheads="1"/>
          </p:cNvSpPr>
          <p:nvPr/>
        </p:nvSpPr>
        <p:spPr bwMode="auto">
          <a:xfrm>
            <a:off x="280765" y="5401399"/>
            <a:ext cx="5278966" cy="1339986"/>
          </a:xfrm>
          <a:prstGeom prst="rect">
            <a:avLst/>
          </a:prstGeom>
          <a:noFill/>
          <a:ln w="12700">
            <a:noFill/>
            <a:miter lim="800000"/>
            <a:headEnd/>
            <a:tailEnd/>
          </a:ln>
        </p:spPr>
        <p:txBody>
          <a:bodyPr lIns="120651" tIns="59267" rIns="120651" bIns="59267"/>
          <a:lstStyle/>
          <a:p>
            <a:pPr defTabSz="1218988"/>
            <a:r>
              <a:rPr lang="en-US" altLang="en-US" sz="1100" i="1" dirty="0">
                <a:solidFill>
                  <a:srgbClr val="666666"/>
                </a:solidFill>
                <a:latin typeface="Poppins Light" panose="00000400000000000000" pitchFamily="2" charset="0"/>
                <a:cs typeface="Poppins Light" panose="00000400000000000000" pitchFamily="2" charset="0"/>
              </a:rPr>
              <a:t>Mr. Allen is responsible for investment strategy and oversight of the Equity, Tactical, and Fixed Income investment teams.</a:t>
            </a:r>
            <a:endParaRPr lang="en-US" altLang="en-US" sz="1100" dirty="0">
              <a:solidFill>
                <a:srgbClr val="666666"/>
              </a:solidFill>
              <a:latin typeface="Poppins Light" panose="00000400000000000000" pitchFamily="2" charset="0"/>
              <a:cs typeface="Poppins Light" panose="00000400000000000000" pitchFamily="2" charset="0"/>
            </a:endParaRPr>
          </a:p>
        </p:txBody>
      </p:sp>
      <p:sp>
        <p:nvSpPr>
          <p:cNvPr id="13" name="Rectangle 5">
            <a:extLst>
              <a:ext uri="{FF2B5EF4-FFF2-40B4-BE49-F238E27FC236}">
                <a16:creationId xmlns:a16="http://schemas.microsoft.com/office/drawing/2014/main" id="{2D3327C6-C4A4-47F5-B40B-3925554C4E19}"/>
              </a:ext>
            </a:extLst>
          </p:cNvPr>
          <p:cNvSpPr>
            <a:spLocks noChangeArrowheads="1"/>
          </p:cNvSpPr>
          <p:nvPr/>
        </p:nvSpPr>
        <p:spPr bwMode="auto">
          <a:xfrm>
            <a:off x="5473055" y="2120922"/>
            <a:ext cx="7309495" cy="5981999"/>
          </a:xfrm>
          <a:prstGeom prst="rect">
            <a:avLst/>
          </a:prstGeom>
          <a:solidFill>
            <a:srgbClr val="E7F1FA"/>
          </a:solidFill>
          <a:ln w="12700">
            <a:noFill/>
            <a:miter lim="800000"/>
            <a:headEnd/>
            <a:tailEnd/>
          </a:ln>
        </p:spPr>
        <p:txBody>
          <a:bodyPr lIns="120651" tIns="59267" rIns="120651" bIns="59267"/>
          <a:lstStyle/>
          <a:p>
            <a:pPr>
              <a:lnSpc>
                <a:spcPts val="2133"/>
              </a:lnSpc>
            </a:pPr>
            <a:r>
              <a:rPr lang="en-US" sz="1553" b="1" dirty="0">
                <a:solidFill>
                  <a:srgbClr val="41597B"/>
                </a:solidFill>
                <a:latin typeface="Poppins Light" panose="00000400000000000000" pitchFamily="2" charset="0"/>
                <a:cs typeface="Poppins Light" panose="00000400000000000000" pitchFamily="2" charset="0"/>
              </a:rPr>
              <a:t>EXPERIENCE</a:t>
            </a:r>
          </a:p>
          <a:p>
            <a:pPr>
              <a:lnSpc>
                <a:spcPts val="2133"/>
              </a:lnSpc>
            </a:pPr>
            <a:r>
              <a:rPr lang="en-US" sz="1553" dirty="0">
                <a:solidFill>
                  <a:srgbClr val="666666"/>
                </a:solidFill>
                <a:latin typeface="Poppins Light" panose="00000400000000000000" pitchFamily="2" charset="0"/>
                <a:cs typeface="Poppins Light" panose="00000400000000000000" pitchFamily="2" charset="0"/>
              </a:rPr>
              <a:t>Mr. Allen has extensive experience managing fixed income portfolios. Before joining C.S. McKee, he managed fixed income funds for institutional clients at Patterson Capital Corporation in Los Angeles. There he also directed research on mortgage-backed, asset- backed and other fixed income securities.  He has also served as a Large Cap Value equity and municipal fixed income manager at C&amp;S/Sovran Trust Company (B of A).</a:t>
            </a:r>
          </a:p>
          <a:p>
            <a:pPr>
              <a:lnSpc>
                <a:spcPts val="2133"/>
              </a:lnSpc>
            </a:pPr>
            <a:endParaRPr lang="en-US" sz="1553" dirty="0">
              <a:solidFill>
                <a:srgbClr val="000000"/>
              </a:solidFill>
              <a:latin typeface="Poppins Light" panose="00000400000000000000" pitchFamily="2" charset="0"/>
              <a:cs typeface="Poppins Light" panose="00000400000000000000" pitchFamily="2" charset="0"/>
            </a:endParaRPr>
          </a:p>
          <a:p>
            <a:pPr>
              <a:lnSpc>
                <a:spcPts val="2133"/>
              </a:lnSpc>
            </a:pPr>
            <a:r>
              <a:rPr lang="en-US" sz="1553" b="1" dirty="0">
                <a:solidFill>
                  <a:srgbClr val="41597B"/>
                </a:solidFill>
                <a:latin typeface="Poppins Light" panose="00000400000000000000" pitchFamily="2" charset="0"/>
                <a:cs typeface="Poppins Light" panose="00000400000000000000" pitchFamily="2" charset="0"/>
              </a:rPr>
              <a:t>EDUCATION</a:t>
            </a:r>
          </a:p>
          <a:p>
            <a:pPr>
              <a:lnSpc>
                <a:spcPts val="2133"/>
              </a:lnSpc>
            </a:pPr>
            <a:r>
              <a:rPr lang="en-US" sz="1553" dirty="0">
                <a:solidFill>
                  <a:srgbClr val="666666"/>
                </a:solidFill>
                <a:latin typeface="Poppins Light" panose="00000400000000000000" pitchFamily="2" charset="0"/>
                <a:cs typeface="Poppins Light" panose="00000400000000000000" pitchFamily="2" charset="0"/>
              </a:rPr>
              <a:t>A market technician, Mr. Allen holds the Chartered Financial Analyst designation as well as an M.B.A. in finance from the Wharton School, University of Pennsylvania and a bachelor's degree with honors in Business Administration from James Madison University.</a:t>
            </a:r>
          </a:p>
          <a:p>
            <a:pPr>
              <a:lnSpc>
                <a:spcPts val="2133"/>
              </a:lnSpc>
            </a:pPr>
            <a:endParaRPr lang="en-US" sz="1553" dirty="0">
              <a:solidFill>
                <a:srgbClr val="000000"/>
              </a:solidFill>
              <a:latin typeface="Poppins Light" panose="00000400000000000000" pitchFamily="2" charset="0"/>
              <a:cs typeface="Poppins Light" panose="00000400000000000000" pitchFamily="2" charset="0"/>
            </a:endParaRPr>
          </a:p>
          <a:p>
            <a:pPr>
              <a:lnSpc>
                <a:spcPts val="2133"/>
              </a:lnSpc>
            </a:pPr>
            <a:r>
              <a:rPr lang="en-US" sz="1553" b="1" dirty="0">
                <a:solidFill>
                  <a:srgbClr val="41597B"/>
                </a:solidFill>
                <a:latin typeface="Poppins Light" panose="00000400000000000000" pitchFamily="2" charset="0"/>
                <a:cs typeface="Poppins Light" panose="00000400000000000000" pitchFamily="2" charset="0"/>
              </a:rPr>
              <a:t>PERSONAL</a:t>
            </a:r>
          </a:p>
          <a:p>
            <a:pPr>
              <a:lnSpc>
                <a:spcPts val="2133"/>
              </a:lnSpc>
            </a:pPr>
            <a:r>
              <a:rPr lang="en-US" sz="1553" dirty="0">
                <a:solidFill>
                  <a:srgbClr val="666666"/>
                </a:solidFill>
                <a:latin typeface="Poppins Light" panose="00000400000000000000" pitchFamily="2" charset="0"/>
                <a:cs typeface="Poppins Light" panose="00000400000000000000" pitchFamily="2" charset="0"/>
              </a:rPr>
              <a:t>An occasional golfer, Brian’s interests also include food, wine, travel, music and real estate. He is a member of the Pittsburgh chapter of the Society of Financial Analysts and serves as Treasurer for The Pittsburgh Child Guidance Foundation.  He, his wife Rachel and daughter Kathryn live in the Sewickley area of Pittsburgh.</a:t>
            </a:r>
          </a:p>
          <a:p>
            <a:pPr>
              <a:lnSpc>
                <a:spcPts val="2133"/>
              </a:lnSpc>
            </a:pPr>
            <a:endParaRPr lang="en-US" sz="1467" dirty="0">
              <a:solidFill>
                <a:srgbClr val="000000"/>
              </a:solidFill>
              <a:latin typeface="Poppins Light" panose="00000400000000000000" pitchFamily="2" charset="0"/>
              <a:cs typeface="Poppins Light" panose="00000400000000000000" pitchFamily="2" charset="0"/>
            </a:endParaRPr>
          </a:p>
          <a:p>
            <a:pPr>
              <a:lnSpc>
                <a:spcPts val="2133"/>
              </a:lnSpc>
            </a:pPr>
            <a:r>
              <a:rPr lang="en-US" sz="1600" dirty="0">
                <a:latin typeface="Poppins Light" panose="00000400000000000000" pitchFamily="2" charset="0"/>
                <a:cs typeface="Poppins Light" panose="00000400000000000000" pitchFamily="2" charset="0"/>
              </a:rPr>
              <a:t> </a:t>
            </a:r>
          </a:p>
          <a:p>
            <a:pPr>
              <a:lnSpc>
                <a:spcPts val="2133"/>
              </a:lnSpc>
            </a:pPr>
            <a:endParaRPr lang="en-US" sz="1600" dirty="0">
              <a:latin typeface="Poppins Light" panose="00000400000000000000" pitchFamily="2" charset="0"/>
              <a:cs typeface="Poppins Light" panose="00000400000000000000" pitchFamily="2" charset="0"/>
            </a:endParaRPr>
          </a:p>
        </p:txBody>
      </p:sp>
      <p:sp>
        <p:nvSpPr>
          <p:cNvPr id="17" name="Rectangle 16">
            <a:extLst>
              <a:ext uri="{FF2B5EF4-FFF2-40B4-BE49-F238E27FC236}">
                <a16:creationId xmlns:a16="http://schemas.microsoft.com/office/drawing/2014/main" id="{6755501B-6A97-C11B-E092-6D52465EA74E}"/>
              </a:ext>
            </a:extLst>
          </p:cNvPr>
          <p:cNvSpPr/>
          <p:nvPr/>
        </p:nvSpPr>
        <p:spPr>
          <a:xfrm>
            <a:off x="3422873" y="360153"/>
            <a:ext cx="9579812" cy="523220"/>
          </a:xfrm>
          <a:prstGeom prst="rect">
            <a:avLst/>
          </a:prstGeom>
          <a:noFill/>
        </p:spPr>
        <p:txBody>
          <a:bodyPr wrap="square" lIns="91440" tIns="45720" rIns="91440" bIns="45720">
            <a:spAutoFit/>
          </a:bodyPr>
          <a:lstStyle/>
          <a:p>
            <a:r>
              <a:rPr lang="en-US" sz="2800" b="1" dirty="0">
                <a:ln w="0"/>
                <a:solidFill>
                  <a:schemeClr val="bg1"/>
                </a:solidFill>
                <a:latin typeface="Poppins ExtraLight" pitchFamily="2" charset="77"/>
                <a:cs typeface="Poppins ExtraLight" pitchFamily="2" charset="77"/>
              </a:rPr>
              <a:t>Fixed Income Investment Team</a:t>
            </a:r>
          </a:p>
        </p:txBody>
      </p:sp>
      <p:sp>
        <p:nvSpPr>
          <p:cNvPr id="15" name="Rectangle 14">
            <a:extLst>
              <a:ext uri="{FF2B5EF4-FFF2-40B4-BE49-F238E27FC236}">
                <a16:creationId xmlns:a16="http://schemas.microsoft.com/office/drawing/2014/main" id="{B58F39E1-9D57-5D3E-1293-CA67BBB3C84E}"/>
              </a:ext>
            </a:extLst>
          </p:cNvPr>
          <p:cNvSpPr/>
          <p:nvPr/>
        </p:nvSpPr>
        <p:spPr>
          <a:xfrm>
            <a:off x="-1" y="0"/>
            <a:ext cx="3063124" cy="1136532"/>
          </a:xfrm>
          <a:prstGeom prst="rect">
            <a:avLst/>
          </a:prstGeom>
          <a:blipFill dpi="0" rotWithShape="1">
            <a:blip r:embed="rId3">
              <a:alphaModFix amt="60000"/>
            </a:blip>
            <a:srcRect/>
            <a:tile tx="-63500" ty="0" sx="70000" sy="70000" flip="none" algn="tl"/>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F0D2063E-7567-6DF4-A9D8-C10B562A9152}"/>
              </a:ext>
            </a:extLst>
          </p:cNvPr>
          <p:cNvPicPr>
            <a:picLocks noChangeAspect="1"/>
          </p:cNvPicPr>
          <p:nvPr/>
        </p:nvPicPr>
        <p:blipFill>
          <a:blip r:embed="rId4"/>
          <a:stretch>
            <a:fillRect/>
          </a:stretch>
        </p:blipFill>
        <p:spPr>
          <a:xfrm>
            <a:off x="359749" y="283767"/>
            <a:ext cx="2103788" cy="471949"/>
          </a:xfrm>
          <a:prstGeom prst="rect">
            <a:avLst/>
          </a:prstGeom>
        </p:spPr>
      </p:pic>
      <p:cxnSp>
        <p:nvCxnSpPr>
          <p:cNvPr id="19" name="Straight Connector 18">
            <a:extLst>
              <a:ext uri="{FF2B5EF4-FFF2-40B4-BE49-F238E27FC236}">
                <a16:creationId xmlns:a16="http://schemas.microsoft.com/office/drawing/2014/main" id="{BCD55336-EDFF-BB0E-2334-AB2885839001}"/>
              </a:ext>
            </a:extLst>
          </p:cNvPr>
          <p:cNvCxnSpPr>
            <a:cxnSpLocks/>
          </p:cNvCxnSpPr>
          <p:nvPr/>
        </p:nvCxnSpPr>
        <p:spPr>
          <a:xfrm>
            <a:off x="14529" y="1153433"/>
            <a:ext cx="1339667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C519B9-CE9A-3734-1F6E-2731716F0B68}"/>
              </a:ext>
            </a:extLst>
          </p:cNvPr>
          <p:cNvPicPr>
            <a:picLocks noChangeAspect="1"/>
          </p:cNvPicPr>
          <p:nvPr/>
        </p:nvPicPr>
        <p:blipFill>
          <a:blip r:embed="rId5"/>
          <a:stretch>
            <a:fillRect/>
          </a:stretch>
        </p:blipFill>
        <p:spPr>
          <a:xfrm>
            <a:off x="479961" y="2167630"/>
            <a:ext cx="4697682" cy="3131786"/>
          </a:xfrm>
          <a:prstGeom prst="rect">
            <a:avLst/>
          </a:prstGeom>
        </p:spPr>
      </p:pic>
    </p:spTree>
    <p:extLst>
      <p:ext uri="{BB962C8B-B14F-4D97-AF65-F5344CB8AC3E}">
        <p14:creationId xmlns:p14="http://schemas.microsoft.com/office/powerpoint/2010/main" val="2635637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60101c6e433145df54dd9b93&quot;,&quot;SmartGridHorizontal&quot;:0,&quot;LinkedExcelSources&quot;:{&quot;5fd81b74433145979c475246&quot;:&quot;P:\\Public\\Marketing\\Automation\\Quarterly_Reports\\Fact_Sheets\\Master_Query.xlsx&quot;,&quot;5fd8be95433145979c475249&quot;:&quot;P:\\Public\\Marketing\\Automation\\Quarterly_Reports\\Disclosures\\Disclosure_Query.xlsx&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12009</TotalTime>
  <Words>229</Words>
  <Application>Microsoft Office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Poppins ExtraLight</vt:lpstr>
      <vt:lpstr>Poppins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Pettner</dc:creator>
  <cp:lastModifiedBy>Brian Allen</cp:lastModifiedBy>
  <cp:revision>342</cp:revision>
  <cp:lastPrinted>2020-12-05T16:48:42Z</cp:lastPrinted>
  <dcterms:created xsi:type="dcterms:W3CDTF">2020-05-13T00:33:50Z</dcterms:created>
  <dcterms:modified xsi:type="dcterms:W3CDTF">2024-07-22T20:20:20Z</dcterms:modified>
</cp:coreProperties>
</file>